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Ubuntu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Ubuntu-regular.fntdata"/><Relationship Id="rId21" Type="http://schemas.openxmlformats.org/officeDocument/2006/relationships/slide" Target="slides/slide17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oboticstomorrow.com/article/2015/12/the-new-family-member-a-robotic-caregiver/7312/" TargetMode="External"/><Relationship Id="rId3" Type="http://schemas.openxmlformats.org/officeDocument/2006/relationships/hyperlink" Target="http://www.straitstimes.com/singapore/health/this-robot-exercise-coach-is-available-round-the-clock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51XdcBMPrp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ankrate.com/finance/insurance/paying-for-assisted-living-1.aspx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Our team has been busy this weekend -- we’ve created working prototype of Buddy, your personalized walking companion and we’d like to tell you about it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http://www.roboticstomorrow.com/article/2015/12/the-new-family-member-a-robotic-caregiver/7312/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http://www.straitstimes.com/singapore/health/this-robot-exercise-coach-is-available-round-the-clock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rgbClr val="FFFFFF"/>
                </a:solidFill>
              </a:rPr>
              <a:t>The amount of people entering </a:t>
            </a:r>
            <a:r>
              <a:rPr lang="en" sz="1400">
                <a:solidFill>
                  <a:srgbClr val="FFFFFF"/>
                </a:solidFill>
              </a:rPr>
              <a:t>http://www.caregiving.org/wp-cont/2015/05/2015_CaregivingintheUS_Final-Report-June-4_WEB.pdf</a:t>
            </a:r>
            <a:r>
              <a:rPr lang="en" sz="1400">
                <a:solidFill>
                  <a:srgbClr val="FFFFFF"/>
                </a:solidFill>
              </a:rPr>
              <a:t> homes this year = this this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Elderly patients place a high value on their independence and ability to walk and remain mobile. In fact, they report the loss of their mobility as one of the largest disadvantages of aging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https://www.youtube.com/watch?v=51XdcBMPrp0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The influence of social presence on acceptance of a companion robot by older people.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Our results show that a robot with more social abilities has a higher score on Social Presence and this results in a higher score on Perceived Enjoyment which again leads to a higher Intention to Use the system.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https://pure.uva.nl/ws/files/4248389/58668_285120.pdf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chemeClr val="lt1"/>
                </a:solidFill>
              </a:rPr>
              <a:t>Skype with other Loomo users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20% are paying out of pocket expenses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national median monthly rate for a one-bedroom unit in an assisted living facility is $3,500, according to the 2014 Cost of Care Survey released in April by Genworth Financial Inc. of Richmond, Virginia. That’s $42,000 per year, an increase of 1.45 percent over 2013. The cost has been rising by an average of 4.29 percent annually over the past five years.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http://www.bankrate.com/finance/insurance/paying-for-assisted-living-1.aspx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LifeAlert, Gym membership, Less than a Starbucks a day.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000000"/>
                </a:solidFill>
              </a:rPr>
              <a:t>Current costs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67 million individuals are age 60 and older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10.5 million individuals have limited mobility</a:t>
            </a:r>
            <a:r>
              <a:rPr baseline="30000" lang="en" sz="1400">
                <a:solidFill>
                  <a:srgbClr val="000000"/>
                </a:solidFill>
              </a:rPr>
              <a:t>1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Nursing home costs can easily exceed $100,000 (or 234% of the median annual household income for people ages 65 or older)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Delaying entry into nursing homes or outside of the home care facilities can cost upwards of $100,000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chemeClr val="lt1"/>
                </a:solidFill>
              </a:rPr>
              <a:t>https://www.census.gov/content/dam/Census/library/publications/2014/acs/acs-29.pdf</a:t>
            </a:r>
            <a:r>
              <a:rPr lang="en" sz="1400">
                <a:solidFill>
                  <a:srgbClr val="FFFFFF"/>
                </a:solidFill>
              </a:rPr>
              <a:t>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rgbClr val="FFFFFF"/>
                </a:solidFill>
              </a:rPr>
              <a:t>g nursing homes this year = this this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LifeAlert, Gym membership, Less than a Starbucks a day.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000000"/>
                </a:solidFill>
              </a:rPr>
              <a:t>Current costs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67 million individuals are age 60 and older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10.5 million individuals have limited mobility</a:t>
            </a:r>
            <a:r>
              <a:rPr baseline="30000" lang="en" sz="1400">
                <a:solidFill>
                  <a:srgbClr val="000000"/>
                </a:solidFill>
              </a:rPr>
              <a:t>1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Nursing home costs can easily exceed $100,000 (or 234% of the median annual household income for people ages 65 or older)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sz="1400">
                <a:solidFill>
                  <a:srgbClr val="000000"/>
                </a:solidFill>
              </a:rPr>
              <a:t>Delaying entry into nursing homes or outside of the home care facilities can cost upwards of $100,000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chemeClr val="lt1"/>
                </a:solidFill>
              </a:rPr>
              <a:t>https://www.census.gov/content/dam/Census/library/publications/2014/acs/acs-29.pdf</a:t>
            </a:r>
            <a:r>
              <a:rPr lang="en" sz="1400">
                <a:solidFill>
                  <a:srgbClr val="FFFFFF"/>
                </a:solidFill>
              </a:rPr>
              <a:t>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 sz="1400">
                <a:solidFill>
                  <a:srgbClr val="FFFFFF"/>
                </a:solidFill>
              </a:rPr>
              <a:t>g nursing homes this year = this this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000">
                <a:solidFill>
                  <a:srgbClr val="000000"/>
                </a:solidFill>
              </a:rPr>
              <a:t>Explore clinical settings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hape 13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14" name="Shape 14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181161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Shape 1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24" name="Shape 24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Shape 33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34" name="Shape 34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0"/>
            <a:ext cx="4045199" cy="12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://kff.org/medicaid/report/medicaid-and-long-term-services-and-supports-a-prim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://www.youtube.com/watch?v=51XdcBMPrp0" TargetMode="External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8.jpg"/><Relationship Id="rId5" Type="http://schemas.openxmlformats.org/officeDocument/2006/relationships/image" Target="../media/image23.jpg"/><Relationship Id="rId6" Type="http://schemas.openxmlformats.org/officeDocument/2006/relationships/image" Target="../media/image16.jpg"/><Relationship Id="rId7" Type="http://schemas.openxmlformats.org/officeDocument/2006/relationships/image" Target="../media/image14.jpg"/><Relationship Id="rId8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idx="4294967295" type="ctrTitle"/>
          </p:nvPr>
        </p:nvSpPr>
        <p:spPr>
          <a:xfrm>
            <a:off x="325200" y="199300"/>
            <a:ext cx="4848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 sz="4000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Buddy</a:t>
            </a:r>
          </a:p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personalized walking companion</a:t>
            </a:r>
          </a:p>
        </p:txBody>
      </p:sp>
      <p:pic>
        <p:nvPicPr>
          <p:cNvPr descr="11713883_10155846455380061_6502254967671658891_o.jpg" id="87" name="Shape 87"/>
          <p:cNvPicPr preferRelativeResize="0"/>
          <p:nvPr/>
        </p:nvPicPr>
        <p:blipFill rotWithShape="1">
          <a:blip r:embed="rId3">
            <a:alphaModFix/>
          </a:blip>
          <a:srcRect b="0" l="34070" r="-719" t="0"/>
          <a:stretch/>
        </p:blipFill>
        <p:spPr>
          <a:xfrm>
            <a:off x="7770750" y="316275"/>
            <a:ext cx="876300" cy="8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AEAAQAAAAAAAAd9AAAAJGFmZmE3NWE5LThlMjItNDI4ZS1hNDFkLTgzNTMxM2M0ODI1MQ.jpg" id="88" name="Shape 88"/>
          <p:cNvPicPr preferRelativeResize="0"/>
          <p:nvPr/>
        </p:nvPicPr>
        <p:blipFill rotWithShape="1">
          <a:blip r:embed="rId4">
            <a:alphaModFix/>
          </a:blip>
          <a:srcRect b="544" l="0" r="0" t="544"/>
          <a:stretch/>
        </p:blipFill>
        <p:spPr>
          <a:xfrm>
            <a:off x="6068989" y="1938100"/>
            <a:ext cx="885900" cy="8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3789" y="316275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AEAAQAAAAAAAAc9AAAAJDEwMjVjNmE5LTZiNzQtNDFkNi1iODkwLWFkNjZkMGI4MDBhOA.jpg" id="90" name="Shape 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0739" y="1938111"/>
            <a:ext cx="876300" cy="8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008b80e.jpg" id="91" name="Shape 91"/>
          <p:cNvPicPr preferRelativeResize="0"/>
          <p:nvPr/>
        </p:nvPicPr>
        <p:blipFill rotWithShape="1">
          <a:blip r:embed="rId7">
            <a:alphaModFix/>
          </a:blip>
          <a:srcRect b="6749" l="15672" r="6742" t="15664"/>
          <a:stretch/>
        </p:blipFill>
        <p:spPr>
          <a:xfrm>
            <a:off x="7770761" y="3446925"/>
            <a:ext cx="876300" cy="8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AEAAQAAAAAAAAkMAAAAJDM4M2ZiZmExLWYzYjQtNGRhMC1iNTEwLWFkMmNjMGE4N2FjOA.jpg" id="92" name="Shape 92"/>
          <p:cNvPicPr preferRelativeResize="0"/>
          <p:nvPr/>
        </p:nvPicPr>
        <p:blipFill rotWithShape="1">
          <a:blip r:embed="rId8">
            <a:alphaModFix/>
          </a:blip>
          <a:srcRect b="11461" l="9202" r="3901" t="1642"/>
          <a:stretch/>
        </p:blipFill>
        <p:spPr>
          <a:xfrm>
            <a:off x="6073800" y="3446925"/>
            <a:ext cx="876300" cy="87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814900" y="1259787"/>
            <a:ext cx="1394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Lauren Bigelow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Business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889298" y="2814400"/>
            <a:ext cx="1394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Wardah Inam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Robotics 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517550" y="1259800"/>
            <a:ext cx="1539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Kevin Jackson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Medical student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439402" y="2814400"/>
            <a:ext cx="1539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Sudipta Swarnakar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Developer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554450" y="4323225"/>
            <a:ext cx="1308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Sunny Chin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Clinical Content Consultant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892900" y="4323225"/>
            <a:ext cx="1394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Tammy Hsu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Ubuntu"/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Medical student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200" y="1997774"/>
            <a:ext cx="3363874" cy="30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608850" y="1469825"/>
            <a:ext cx="7926300" cy="25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</a:t>
            </a:r>
            <a:r>
              <a:rPr b="0" i="0" lang="en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mobile</a:t>
            </a:r>
            <a:r>
              <a:rPr b="0" i="0" lang="en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personalized</a:t>
            </a:r>
            <a:r>
              <a:rPr b="0" i="0" lang="en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walking companion  available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 24/7</a:t>
            </a:r>
            <a:r>
              <a:rPr lang="en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to</a:t>
            </a:r>
            <a:r>
              <a:rPr b="0" i="0" lang="en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n" sz="3000" u="none" cap="none" strike="noStrike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motivat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r>
              <a:rPr b="0" i="0" lang="en" sz="3000" u="none" cap="none" strike="noStrike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24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you to </a:t>
            </a:r>
            <a:r>
              <a:rPr b="0" i="0" lang="en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n" sz="3000" u="none" cap="none" strike="noStrike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wa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lk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>
            <p:ph idx="4294967295" type="ctrTitle"/>
          </p:nvPr>
        </p:nvSpPr>
        <p:spPr>
          <a:xfrm>
            <a:off x="325200" y="199300"/>
            <a:ext cx="4848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 sz="4000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Appendix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550" y="1474399"/>
            <a:ext cx="3463325" cy="35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80225" y="9480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709875" y="4091225"/>
            <a:ext cx="721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3C47D"/>
                </a:solidFill>
              </a:rPr>
              <a:t>Personalized</a:t>
            </a:r>
            <a:r>
              <a:rPr lang="en" sz="2000">
                <a:solidFill>
                  <a:srgbClr val="FFFFFF"/>
                </a:solidFill>
              </a:rPr>
              <a:t> regimen adapting to your ability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FF9900"/>
                </a:solidFill>
              </a:rPr>
              <a:t>Safer </a:t>
            </a:r>
            <a:r>
              <a:rPr lang="en" sz="2000">
                <a:solidFill>
                  <a:schemeClr val="lt1"/>
                </a:solidFill>
              </a:rPr>
              <a:t>because it monitors </a:t>
            </a:r>
            <a:r>
              <a:rPr lang="en" sz="2000">
                <a:solidFill>
                  <a:srgbClr val="FFFFFF"/>
                </a:solidFill>
              </a:rPr>
              <a:t>vital signs (less fear of falling)</a:t>
            </a:r>
          </a:p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Z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78025" y="1055600"/>
            <a:ext cx="19629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</a:rPr>
              <a:t>Companion</a:t>
            </a:r>
            <a:r>
              <a:rPr b="1" lang="en" sz="2000">
                <a:solidFill>
                  <a:srgbClr val="FF9900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to encourage &amp; motivate you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5110050" y="1768500"/>
            <a:ext cx="7200" cy="2242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0" name="Shape 200"/>
          <p:cNvCxnSpPr/>
          <p:nvPr/>
        </p:nvCxnSpPr>
        <p:spPr>
          <a:xfrm flipH="1" rot="10800000">
            <a:off x="2001800" y="1490250"/>
            <a:ext cx="2637300" cy="25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" name="Shape 201"/>
          <p:cNvSpPr txBox="1"/>
          <p:nvPr>
            <p:ph idx="4294967295" type="title"/>
          </p:nvPr>
        </p:nvSpPr>
        <p:spPr>
          <a:xfrm>
            <a:off x="206225" y="156575"/>
            <a:ext cx="5304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Our Solution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639225" y="1254600"/>
            <a:ext cx="1626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SUCCESS!</a:t>
            </a:r>
          </a:p>
        </p:txBody>
      </p:sp>
      <p:cxnSp>
        <p:nvCxnSpPr>
          <p:cNvPr id="203" name="Shape 203"/>
          <p:cNvCxnSpPr/>
          <p:nvPr/>
        </p:nvCxnSpPr>
        <p:spPr>
          <a:xfrm>
            <a:off x="2585650" y="722875"/>
            <a:ext cx="39600" cy="2961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 rot="10800000">
            <a:off x="2625150" y="3683550"/>
            <a:ext cx="4019700" cy="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>
            <a:stCxn id="201" idx="2"/>
          </p:cNvCxnSpPr>
          <p:nvPr/>
        </p:nvCxnSpPr>
        <p:spPr>
          <a:xfrm flipH="1" rot="-5400000">
            <a:off x="3248525" y="374525"/>
            <a:ext cx="2611200" cy="3390900"/>
          </a:xfrm>
          <a:prstGeom prst="curved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" name="Shape 206"/>
          <p:cNvSpPr txBox="1"/>
          <p:nvPr/>
        </p:nvSpPr>
        <p:spPr>
          <a:xfrm>
            <a:off x="3844500" y="1672250"/>
            <a:ext cx="12762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FFFF"/>
                </a:solidFill>
              </a:rPr>
              <a:t>triggers succeed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970100" y="2681875"/>
            <a:ext cx="1334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FFFF"/>
                </a:solidFill>
              </a:rPr>
              <a:t>triggers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FFFF"/>
                </a:solidFill>
              </a:rPr>
              <a:t>fail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551925" y="125225"/>
            <a:ext cx="4490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FFFF"/>
                </a:solidFill>
              </a:rPr>
              <a:t>Fogg Behavior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Behavior = motivation * activation * trigger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859225" y="3628475"/>
            <a:ext cx="1334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210" name="Shape 210"/>
          <p:cNvSpPr txBox="1"/>
          <p:nvPr/>
        </p:nvSpPr>
        <p:spPr>
          <a:xfrm rot="-5400000">
            <a:off x="1589500" y="1968450"/>
            <a:ext cx="162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6126025" y="3664850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high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625150" y="3664850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low</a:t>
            </a:r>
          </a:p>
        </p:txBody>
      </p:sp>
      <p:sp>
        <p:nvSpPr>
          <p:cNvPr id="213" name="Shape 213"/>
          <p:cNvSpPr txBox="1"/>
          <p:nvPr/>
        </p:nvSpPr>
        <p:spPr>
          <a:xfrm rot="-5400000">
            <a:off x="2180950" y="3176850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low</a:t>
            </a:r>
          </a:p>
        </p:txBody>
      </p:sp>
      <p:sp>
        <p:nvSpPr>
          <p:cNvPr id="214" name="Shape 214"/>
          <p:cNvSpPr txBox="1"/>
          <p:nvPr/>
        </p:nvSpPr>
        <p:spPr>
          <a:xfrm rot="-5400000">
            <a:off x="2160100" y="630325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high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06225" y="156575"/>
            <a:ext cx="5304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Competitors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291350" y="730650"/>
            <a:ext cx="53049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</a:pPr>
            <a:r>
              <a:rPr lang="en">
                <a:solidFill>
                  <a:srgbClr val="00FFFF"/>
                </a:solidFill>
              </a:rPr>
              <a:t>“Xuan” </a:t>
            </a:r>
            <a:r>
              <a:rPr lang="en">
                <a:solidFill>
                  <a:srgbClr val="FFFFFF"/>
                </a:solidFill>
              </a:rPr>
              <a:t>= can give instructions on 15 simple arm exercises focusing on flexibility and circulation (Singapore)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00FFFF"/>
                </a:solidFill>
              </a:rPr>
              <a:t>“Taizo”</a:t>
            </a:r>
            <a:r>
              <a:rPr lang="en">
                <a:solidFill>
                  <a:srgbClr val="FFFFFF"/>
                </a:solidFill>
              </a:rPr>
              <a:t> = can demonstrate 30 different moves for his followers to imitate (Japan)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</a:pPr>
            <a:r>
              <a:rPr lang="en">
                <a:solidFill>
                  <a:srgbClr val="00FFFF"/>
                </a:solidFill>
              </a:rPr>
              <a:t>“GiraffPlus"</a:t>
            </a:r>
            <a:r>
              <a:rPr lang="en">
                <a:solidFill>
                  <a:srgbClr val="FFFFFF"/>
                </a:solidFill>
              </a:rPr>
              <a:t> = vacuum cleaner + standing mirror + a video-chat + health metrics monitor (Sweden)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00FFFF"/>
                </a:solidFill>
              </a:rPr>
              <a:t>“Elliq”</a:t>
            </a:r>
            <a:r>
              <a:rPr lang="en">
                <a:solidFill>
                  <a:srgbClr val="FFFFFF"/>
                </a:solidFill>
              </a:rPr>
              <a:t> = connect to digital content 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00FFFF"/>
                </a:solidFill>
              </a:rPr>
              <a:t>“Cody” </a:t>
            </a:r>
            <a:r>
              <a:rPr lang="en">
                <a:solidFill>
                  <a:srgbClr val="FFFFFF"/>
                </a:solidFill>
              </a:rPr>
              <a:t>= give baths to elderly </a:t>
            </a:r>
            <a:r>
              <a:rPr lang="en">
                <a:solidFill>
                  <a:schemeClr val="lt1"/>
                </a:solidFill>
              </a:rPr>
              <a:t>(USA)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FF"/>
                </a:solidFill>
              </a:rPr>
              <a:t>Growing research field</a:t>
            </a:r>
            <a:r>
              <a:rPr lang="en">
                <a:solidFill>
                  <a:srgbClr val="FFFFFF"/>
                </a:solidFill>
              </a:rPr>
              <a:t> to improve mobility of the elderly, but not commercially available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“Design of an accompanying humanoid as a walking trainer for the elderly” 25th IEEE International Symposium Robot and Human Interactive Communication 2016.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“A Feasibility Study for an Accompanying Humanoid Robot to Monitor and Encourage Walking” 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399" y="426650"/>
            <a:ext cx="3115224" cy="223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702" y="2728325"/>
            <a:ext cx="1465922" cy="2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219600" y="230250"/>
            <a:ext cx="851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Startup Costs year 1 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242300" y="947200"/>
            <a:ext cx="5055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Variable costs: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Loomo / robot $1,000 each (lasts ~4 years)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100 robots → $100,000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Fixed costs: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3 Software developers $90,000 / year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Market/Sales $80,000/year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Business development $90,000/year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Revenue</a:t>
            </a:r>
            <a:r>
              <a:rPr lang="en">
                <a:solidFill>
                  <a:schemeClr val="lt1"/>
                </a:solidFill>
              </a:rPr>
              <a:t>: 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$500 upfront cost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$100 per month rental per Lomo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→ $1,700 per year per Loomo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→ $170,000 per year for 100 Loomos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524800" y="990450"/>
            <a:ext cx="4282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458700" y="947200"/>
            <a:ext cx="5055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Market size</a:t>
            </a:r>
            <a:r>
              <a:rPr b="1" lang="en">
                <a:solidFill>
                  <a:srgbClr val="FFFFFF"/>
                </a:solidFill>
              </a:rPr>
              <a:t>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65 million aged &gt; 60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93550"/>
            <a:ext cx="6344700" cy="475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http://kff.org/medicaid/report/medicaid-and-long-term-services-and-supports-a-primer/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-1947" t="0"/>
          <a:stretch/>
        </p:blipFill>
        <p:spPr>
          <a:xfrm>
            <a:off x="1687775" y="1090049"/>
            <a:ext cx="4920775" cy="36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76200" y="76200"/>
            <a:ext cx="686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http://kff.org/medicaid/report/medicaid-and-long-term-services-and-supports-a-primer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4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ccording to Age U.K., nearly half of all people aged 75 and over live alone, and more than a third say they speak to less than one person a day.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hape 248"/>
          <p:cNvCxnSpPr/>
          <p:nvPr/>
        </p:nvCxnSpPr>
        <p:spPr>
          <a:xfrm rot="10800000">
            <a:off x="4181825" y="3362975"/>
            <a:ext cx="391800" cy="836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9" name="Shape 249"/>
          <p:cNvSpPr txBox="1"/>
          <p:nvPr>
            <p:ph type="title"/>
          </p:nvPr>
        </p:nvSpPr>
        <p:spPr>
          <a:xfrm>
            <a:off x="192300" y="216050"/>
            <a:ext cx="5304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Cash Flow 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2585650" y="1256275"/>
            <a:ext cx="39600" cy="2961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1" name="Shape 251"/>
          <p:cNvCxnSpPr/>
          <p:nvPr/>
        </p:nvCxnSpPr>
        <p:spPr>
          <a:xfrm flipH="1">
            <a:off x="2625150" y="4199375"/>
            <a:ext cx="4428000" cy="17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2" name="Shape 252"/>
          <p:cNvSpPr txBox="1"/>
          <p:nvPr/>
        </p:nvSpPr>
        <p:spPr>
          <a:xfrm>
            <a:off x="3362400" y="2838275"/>
            <a:ext cx="1674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FFFF"/>
                </a:solidFill>
              </a:rPr>
              <a:t>Break Even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138425" y="2489525"/>
            <a:ext cx="1824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  2.5 years </a:t>
            </a:r>
          </a:p>
        </p:txBody>
      </p:sp>
      <p:sp>
        <p:nvSpPr>
          <p:cNvPr id="254" name="Shape 254"/>
          <p:cNvSpPr txBox="1"/>
          <p:nvPr/>
        </p:nvSpPr>
        <p:spPr>
          <a:xfrm rot="-5400000">
            <a:off x="1589500" y="2501850"/>
            <a:ext cx="162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CashFlow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655700" y="4288200"/>
            <a:ext cx="815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years</a:t>
            </a:r>
          </a:p>
        </p:txBody>
      </p:sp>
      <p:sp>
        <p:nvSpPr>
          <p:cNvPr id="256" name="Shape 256"/>
          <p:cNvSpPr txBox="1"/>
          <p:nvPr/>
        </p:nvSpPr>
        <p:spPr>
          <a:xfrm rot="-5400000">
            <a:off x="2180950" y="3710250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 rot="-5400000">
            <a:off x="2160100" y="1163725"/>
            <a:ext cx="637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00FFFF"/>
                </a:solidFill>
              </a:rPr>
              <a:t>50M</a:t>
            </a:r>
          </a:p>
        </p:txBody>
      </p:sp>
      <p:cxnSp>
        <p:nvCxnSpPr>
          <p:cNvPr id="258" name="Shape 258"/>
          <p:cNvCxnSpPr/>
          <p:nvPr/>
        </p:nvCxnSpPr>
        <p:spPr>
          <a:xfrm rot="-5400000">
            <a:off x="3088625" y="1138050"/>
            <a:ext cx="3345300" cy="3245700"/>
          </a:xfrm>
          <a:prstGeom prst="curvedConnector3">
            <a:avLst>
              <a:gd fmla="val 8331" name="adj1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" name="Shape 259"/>
          <p:cNvSpPr txBox="1"/>
          <p:nvPr/>
        </p:nvSpPr>
        <p:spPr>
          <a:xfrm>
            <a:off x="6763650" y="4098075"/>
            <a:ext cx="251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50600" y="103275"/>
            <a:ext cx="800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The Problem:</a:t>
            </a:r>
            <a:r>
              <a:rPr lang="en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Less Exercise = More Disease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82400" y="766475"/>
            <a:ext cx="82698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It’s dangerous not to move. Limited mobility increases your risks for: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76A5AF"/>
              </a:buClr>
              <a:buFont typeface="Ubuntu"/>
              <a:buNone/>
            </a:pPr>
            <a:r>
              <a:t/>
            </a:r>
            <a:endParaRPr sz="1000">
              <a:solidFill>
                <a:srgbClr val="9FC5E8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FC5E8"/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 rot="-5400000">
            <a:off x="-70250" y="2350350"/>
            <a:ext cx="30000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High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cholesterol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3950" y="1661800"/>
            <a:ext cx="65982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heart attacks</a:t>
            </a: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r>
              <a:rPr lang="en" sz="3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dementia</a:t>
            </a: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osteoporosis</a:t>
            </a: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 </a:t>
            </a:r>
            <a:r>
              <a:rPr lang="en" sz="4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Obesity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diabetes</a:t>
            </a: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       </a:t>
            </a:r>
            <a:r>
              <a:rPr lang="en" sz="600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mortality</a:t>
            </a:r>
            <a:br>
              <a:rPr lang="en" sz="3000">
                <a:solidFill>
                  <a:srgbClr val="5B0F00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						</a:t>
            </a:r>
            <a:r>
              <a:rPr lang="en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osteoarthritis</a:t>
            </a:r>
          </a:p>
        </p:txBody>
      </p:sp>
      <p:sp>
        <p:nvSpPr>
          <p:cNvPr id="108" name="Shape 108"/>
          <p:cNvSpPr txBox="1"/>
          <p:nvPr/>
        </p:nvSpPr>
        <p:spPr>
          <a:xfrm rot="5399555">
            <a:off x="6484324" y="2276703"/>
            <a:ext cx="23184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High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Blood pressure</a:t>
            </a:r>
          </a:p>
        </p:txBody>
      </p:sp>
      <p:sp>
        <p:nvSpPr>
          <p:cNvPr id="109" name="Shape 109"/>
          <p:cNvSpPr txBox="1"/>
          <p:nvPr/>
        </p:nvSpPr>
        <p:spPr>
          <a:xfrm rot="-5400000">
            <a:off x="3582225" y="3398400"/>
            <a:ext cx="1375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cancer</a:t>
            </a: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94800" y="4433850"/>
            <a:ext cx="4778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“Effects of Walking on Coronary Heart Disease in Elderly Men.” Circulation 1999.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Abbott. “Walking and Dementia in Physically Capable Elderly Men.” JAMA 2004.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https://www.unm.edu/~lkravitz/Article%20folder/age.html)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94800" y="106650"/>
            <a:ext cx="8947800" cy="4234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221" y="1167349"/>
            <a:ext cx="5293099" cy="31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27375" y="758800"/>
            <a:ext cx="51660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Social isolation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Fear of falling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Muscle atrophy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27375" y="4485850"/>
            <a:ext cx="86727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65+ y/o </a:t>
            </a:r>
            <a:r>
              <a:rPr lang="en" sz="2400">
                <a:solidFill>
                  <a:schemeClr val="lt1"/>
                </a:solidFill>
              </a:rPr>
              <a:t>population will nearly double in next 20 years (70M+)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150600" y="103275"/>
            <a:ext cx="8947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The Problem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 The older you get harder to exercise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19600" y="230250"/>
            <a:ext cx="851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Our Solution: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Personalized Walking Buddy</a:t>
            </a:r>
            <a:r>
              <a:rPr lang="en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7" y="1954974"/>
            <a:ext cx="2813551" cy="3105574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mo" id="127" name="Shape 127" title="My Movie 2">
            <a:hlinkClick r:id="rId4"/>
          </p:cNvPr>
          <p:cNvSpPr/>
          <p:nvPr/>
        </p:nvSpPr>
        <p:spPr>
          <a:xfrm>
            <a:off x="2903875" y="838050"/>
            <a:ext cx="5630000" cy="42225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98100" y="9480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39700" y="235975"/>
            <a:ext cx="74708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Who Pays?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2394700" y="235975"/>
            <a:ext cx="4774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FFFF"/>
                </a:solidFill>
              </a:rPr>
              <a:t>Caregivers</a:t>
            </a:r>
            <a:r>
              <a:rPr lang="en" sz="3000">
                <a:solidFill>
                  <a:srgbClr val="6FA8DC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25" y="973949"/>
            <a:ext cx="5588348" cy="36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219600" y="230250"/>
            <a:ext cx="851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Cost: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 $100/month subscription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242300" y="947200"/>
            <a:ext cx="80733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Compare to: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$60</a:t>
            </a:r>
            <a:r>
              <a:rPr lang="en" sz="2400">
                <a:solidFill>
                  <a:srgbClr val="FFFFFF"/>
                </a:solidFill>
              </a:rPr>
              <a:t>/month Life Alert to alert you when someone falls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$150</a:t>
            </a:r>
            <a:r>
              <a:rPr lang="en" sz="2400">
                <a:solidFill>
                  <a:srgbClr val="FFFFFF"/>
                </a:solidFill>
              </a:rPr>
              <a:t>/month gym membership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Less than a Starbucks a day……!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219600" y="230250"/>
            <a:ext cx="851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Cost: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$100/month subscription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242300" y="947200"/>
            <a:ext cx="80733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Compare to: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$60</a:t>
            </a:r>
            <a:r>
              <a:rPr lang="en" sz="2400">
                <a:solidFill>
                  <a:srgbClr val="FFFFFF"/>
                </a:solidFill>
              </a:rPr>
              <a:t>/month Life Alert to alert you when someone falls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$150</a:t>
            </a:r>
            <a:r>
              <a:rPr lang="en" sz="2400">
                <a:solidFill>
                  <a:srgbClr val="FFFFFF"/>
                </a:solidFill>
              </a:rPr>
              <a:t>/month gym membership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Less than a Starbucks a day……!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More exercise --&gt; less disease --&gt; no nursing home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Save</a:t>
            </a:r>
            <a:r>
              <a:rPr lang="en" sz="2400">
                <a:solidFill>
                  <a:srgbClr val="FFFFFF"/>
                </a:solidFill>
              </a:rPr>
              <a:t> </a:t>
            </a:r>
            <a:r>
              <a:rPr lang="en" sz="2400">
                <a:solidFill>
                  <a:srgbClr val="FF0000"/>
                </a:solidFill>
              </a:rPr>
              <a:t>$10,000+</a:t>
            </a:r>
            <a:r>
              <a:rPr lang="en" sz="2400">
                <a:solidFill>
                  <a:srgbClr val="FFFFFF"/>
                </a:solidFill>
              </a:rPr>
              <a:t>/month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195" y="268375"/>
            <a:ext cx="409500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339700" y="235975"/>
            <a:ext cx="747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Go-to-market: </a:t>
            </a:r>
            <a:r>
              <a:rPr b="0" i="0" lang="en" sz="3000" u="none" cap="none" strike="noStrike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Pilot Phase</a:t>
            </a:r>
            <a:r>
              <a:rPr b="0" i="0" lang="en" sz="3000" u="none" cap="none" strike="noStrike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pic>
        <p:nvPicPr>
          <p:cNvPr descr="AAEAAQAAAAAAAAkMAAAAJDM4M2ZiZmExLWYzYjQtNGRhMC1iNTEwLWFkMmNjMGE4N2FjOA.jpg" id="157" name="Shape 157"/>
          <p:cNvPicPr preferRelativeResize="0"/>
          <p:nvPr/>
        </p:nvPicPr>
        <p:blipFill rotWithShape="1">
          <a:blip r:embed="rId4">
            <a:alphaModFix/>
          </a:blip>
          <a:srcRect b="11461" l="9202" r="3901" t="1642"/>
          <a:stretch/>
        </p:blipFill>
        <p:spPr>
          <a:xfrm>
            <a:off x="6623450" y="1920450"/>
            <a:ext cx="13752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b="47564" l="18995" r="21790" t="0"/>
          <a:stretch/>
        </p:blipFill>
        <p:spPr>
          <a:xfrm>
            <a:off x="1053499" y="1956850"/>
            <a:ext cx="1553100" cy="137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68550" y="3082650"/>
            <a:ext cx="2124600" cy="18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b="1" lang="en" sz="1600">
                <a:solidFill>
                  <a:srgbClr val="FFFFFF"/>
                </a:solidFill>
              </a:rPr>
              <a:t>     </a:t>
            </a:r>
            <a:r>
              <a:rPr b="1" lang="en" sz="1600">
                <a:solidFill>
                  <a:srgbClr val="FF0000"/>
                </a:solidFill>
              </a:rPr>
              <a:t>End-User</a:t>
            </a:r>
            <a:r>
              <a:rPr lang="en" sz="1600">
                <a:solidFill>
                  <a:srgbClr val="FF0000"/>
                </a:solidFill>
              </a:rPr>
              <a:t> </a:t>
            </a:r>
          </a:p>
          <a:p>
            <a:pPr indent="0" lvl="0" marL="45720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Fun and Safe</a:t>
            </a:r>
          </a:p>
          <a:p>
            <a:pPr indent="0" lvl="0" marL="45720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9757" y="1932325"/>
            <a:ext cx="1955742" cy="13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665975" y="2341775"/>
            <a:ext cx="2447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Caregiver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Value and configuration 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050900" y="3143250"/>
            <a:ext cx="24477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     Clinician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 Guidance 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94800" y="106650"/>
            <a:ext cx="8947800" cy="495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62" y="263717"/>
            <a:ext cx="619200" cy="5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339700" y="235975"/>
            <a:ext cx="747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Go-to-market: </a:t>
            </a:r>
            <a:r>
              <a:rPr lang="en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Scale-Up Phase</a:t>
            </a:r>
            <a:r>
              <a:rPr b="0" i="0" lang="en" sz="3000" u="none" cap="none" strike="noStrike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794525" y="3469875"/>
            <a:ext cx="1477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Social</a:t>
            </a:r>
            <a:r>
              <a:rPr lang="en" sz="200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725" y="1833623"/>
            <a:ext cx="1381371" cy="6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14632" l="0" r="0" t="15719"/>
          <a:stretch/>
        </p:blipFill>
        <p:spPr>
          <a:xfrm>
            <a:off x="918787" y="2711799"/>
            <a:ext cx="1477500" cy="795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843575" y="3638925"/>
            <a:ext cx="2718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FF0000"/>
                </a:solidFill>
              </a:rPr>
              <a:t>Additional Features </a:t>
            </a:r>
            <a:r>
              <a:rPr lang="en" sz="2000">
                <a:solidFill>
                  <a:srgbClr val="FFFFFF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075" y="1763250"/>
            <a:ext cx="797100" cy="7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 b="14273" l="0" r="0" t="0"/>
          <a:stretch/>
        </p:blipFill>
        <p:spPr>
          <a:xfrm>
            <a:off x="3675374" y="2748462"/>
            <a:ext cx="1312499" cy="70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5906850" y="3638925"/>
            <a:ext cx="2718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FF0000"/>
                </a:solidFill>
              </a:rPr>
              <a:t>Clinical settings</a:t>
            </a:r>
            <a:r>
              <a:rPr b="1" lang="en" sz="1600">
                <a:solidFill>
                  <a:srgbClr val="FF0000"/>
                </a:solidFill>
              </a:rPr>
              <a:t> </a:t>
            </a:r>
            <a:r>
              <a:rPr lang="en" sz="2000">
                <a:solidFill>
                  <a:srgbClr val="FF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8">
            <a:alphaModFix/>
          </a:blip>
          <a:srcRect b="27336" l="0" r="0" t="0"/>
          <a:stretch/>
        </p:blipFill>
        <p:spPr>
          <a:xfrm>
            <a:off x="6343150" y="1763249"/>
            <a:ext cx="1662572" cy="9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6953" y="2802925"/>
            <a:ext cx="1926496" cy="70237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